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70"/>
  </p:notesMasterIdLst>
  <p:handoutMasterIdLst>
    <p:handoutMasterId r:id="rId171"/>
  </p:handoutMasterIdLst>
  <p:sldIdLst>
    <p:sldId id="349" r:id="rId2"/>
    <p:sldId id="338" r:id="rId3"/>
    <p:sldId id="257" r:id="rId4"/>
    <p:sldId id="258" r:id="rId5"/>
    <p:sldId id="259" r:id="rId6"/>
    <p:sldId id="260" r:id="rId7"/>
    <p:sldId id="352" r:id="rId8"/>
    <p:sldId id="385" r:id="rId9"/>
    <p:sldId id="413" r:id="rId10"/>
    <p:sldId id="834" r:id="rId11"/>
    <p:sldId id="835" r:id="rId12"/>
    <p:sldId id="836" r:id="rId13"/>
    <p:sldId id="837" r:id="rId14"/>
    <p:sldId id="838" r:id="rId15"/>
    <p:sldId id="839" r:id="rId16"/>
    <p:sldId id="840" r:id="rId17"/>
    <p:sldId id="841" r:id="rId18"/>
    <p:sldId id="842" r:id="rId19"/>
    <p:sldId id="843" r:id="rId20"/>
    <p:sldId id="844" r:id="rId21"/>
    <p:sldId id="845" r:id="rId22"/>
    <p:sldId id="846" r:id="rId23"/>
    <p:sldId id="847" r:id="rId24"/>
    <p:sldId id="848" r:id="rId25"/>
    <p:sldId id="849" r:id="rId26"/>
    <p:sldId id="345" r:id="rId27"/>
    <p:sldId id="346" r:id="rId28"/>
    <p:sldId id="369" r:id="rId29"/>
    <p:sldId id="370" r:id="rId30"/>
    <p:sldId id="371" r:id="rId31"/>
    <p:sldId id="372" r:id="rId32"/>
    <p:sldId id="373" r:id="rId33"/>
    <p:sldId id="374" r:id="rId34"/>
    <p:sldId id="383" r:id="rId35"/>
    <p:sldId id="510" r:id="rId36"/>
    <p:sldId id="509" r:id="rId37"/>
    <p:sldId id="511" r:id="rId38"/>
    <p:sldId id="512" r:id="rId39"/>
    <p:sldId id="514" r:id="rId40"/>
    <p:sldId id="513" r:id="rId41"/>
    <p:sldId id="503" r:id="rId42"/>
    <p:sldId id="508" r:id="rId43"/>
    <p:sldId id="398" r:id="rId44"/>
    <p:sldId id="348" r:id="rId45"/>
    <p:sldId id="506" r:id="rId46"/>
    <p:sldId id="507" r:id="rId47"/>
    <p:sldId id="399" r:id="rId48"/>
    <p:sldId id="412" r:id="rId49"/>
    <p:sldId id="407" r:id="rId50"/>
    <p:sldId id="411" r:id="rId51"/>
    <p:sldId id="410" r:id="rId52"/>
    <p:sldId id="504" r:id="rId53"/>
    <p:sldId id="505" r:id="rId54"/>
    <p:sldId id="384" r:id="rId55"/>
    <p:sldId id="454" r:id="rId56"/>
    <p:sldId id="455" r:id="rId57"/>
    <p:sldId id="456" r:id="rId58"/>
    <p:sldId id="457" r:id="rId59"/>
    <p:sldId id="458" r:id="rId60"/>
    <p:sldId id="459" r:id="rId61"/>
    <p:sldId id="453" r:id="rId62"/>
    <p:sldId id="386" r:id="rId63"/>
    <p:sldId id="387" r:id="rId64"/>
    <p:sldId id="460" r:id="rId65"/>
    <p:sldId id="461" r:id="rId66"/>
    <p:sldId id="462" r:id="rId67"/>
    <p:sldId id="463" r:id="rId68"/>
    <p:sldId id="464" r:id="rId69"/>
    <p:sldId id="465" r:id="rId70"/>
    <p:sldId id="466" r:id="rId71"/>
    <p:sldId id="467" r:id="rId72"/>
    <p:sldId id="468" r:id="rId73"/>
    <p:sldId id="469" r:id="rId74"/>
    <p:sldId id="470" r:id="rId75"/>
    <p:sldId id="471" r:id="rId76"/>
    <p:sldId id="472" r:id="rId77"/>
    <p:sldId id="473" r:id="rId78"/>
    <p:sldId id="474" r:id="rId79"/>
    <p:sldId id="475" r:id="rId80"/>
    <p:sldId id="522" r:id="rId81"/>
    <p:sldId id="523" r:id="rId82"/>
    <p:sldId id="524" r:id="rId83"/>
    <p:sldId id="525" r:id="rId84"/>
    <p:sldId id="526" r:id="rId85"/>
    <p:sldId id="521" r:id="rId86"/>
    <p:sldId id="516" r:id="rId87"/>
    <p:sldId id="515" r:id="rId88"/>
    <p:sldId id="517" r:id="rId89"/>
    <p:sldId id="518" r:id="rId90"/>
    <p:sldId id="520" r:id="rId91"/>
    <p:sldId id="519" r:id="rId92"/>
    <p:sldId id="476" r:id="rId93"/>
    <p:sldId id="480" r:id="rId94"/>
    <p:sldId id="481" r:id="rId95"/>
    <p:sldId id="483" r:id="rId96"/>
    <p:sldId id="484" r:id="rId97"/>
    <p:sldId id="485" r:id="rId98"/>
    <p:sldId id="486" r:id="rId99"/>
    <p:sldId id="482" r:id="rId100"/>
    <p:sldId id="487" r:id="rId101"/>
    <p:sldId id="488" r:id="rId102"/>
    <p:sldId id="489" r:id="rId103"/>
    <p:sldId id="490" r:id="rId104"/>
    <p:sldId id="491" r:id="rId105"/>
    <p:sldId id="492" r:id="rId106"/>
    <p:sldId id="493" r:id="rId107"/>
    <p:sldId id="494" r:id="rId108"/>
    <p:sldId id="496" r:id="rId109"/>
    <p:sldId id="497" r:id="rId110"/>
    <p:sldId id="498" r:id="rId111"/>
    <p:sldId id="495" r:id="rId112"/>
    <p:sldId id="499" r:id="rId113"/>
    <p:sldId id="500" r:id="rId114"/>
    <p:sldId id="501" r:id="rId115"/>
    <p:sldId id="477" r:id="rId116"/>
    <p:sldId id="478" r:id="rId117"/>
    <p:sldId id="375" r:id="rId118"/>
    <p:sldId id="376" r:id="rId119"/>
    <p:sldId id="377" r:id="rId120"/>
    <p:sldId id="378" r:id="rId121"/>
    <p:sldId id="379" r:id="rId122"/>
    <p:sldId id="380" r:id="rId123"/>
    <p:sldId id="381" r:id="rId124"/>
    <p:sldId id="382" r:id="rId125"/>
    <p:sldId id="479" r:id="rId126"/>
    <p:sldId id="388" r:id="rId127"/>
    <p:sldId id="502" r:id="rId128"/>
    <p:sldId id="527" r:id="rId129"/>
    <p:sldId id="528" r:id="rId130"/>
    <p:sldId id="529" r:id="rId131"/>
    <p:sldId id="530" r:id="rId132"/>
    <p:sldId id="531" r:id="rId133"/>
    <p:sldId id="532" r:id="rId134"/>
    <p:sldId id="533" r:id="rId135"/>
    <p:sldId id="534" r:id="rId136"/>
    <p:sldId id="535" r:id="rId137"/>
    <p:sldId id="536" r:id="rId138"/>
    <p:sldId id="537" r:id="rId139"/>
    <p:sldId id="538" r:id="rId140"/>
    <p:sldId id="539" r:id="rId141"/>
    <p:sldId id="540" r:id="rId142"/>
    <p:sldId id="541" r:id="rId143"/>
    <p:sldId id="542" r:id="rId144"/>
    <p:sldId id="543" r:id="rId145"/>
    <p:sldId id="544" r:id="rId146"/>
    <p:sldId id="545" r:id="rId147"/>
    <p:sldId id="546" r:id="rId148"/>
    <p:sldId id="547" r:id="rId149"/>
    <p:sldId id="548" r:id="rId150"/>
    <p:sldId id="549" r:id="rId151"/>
    <p:sldId id="550" r:id="rId152"/>
    <p:sldId id="551" r:id="rId153"/>
    <p:sldId id="552" r:id="rId154"/>
    <p:sldId id="553" r:id="rId155"/>
    <p:sldId id="554" r:id="rId156"/>
    <p:sldId id="555" r:id="rId157"/>
    <p:sldId id="556" r:id="rId158"/>
    <p:sldId id="559" r:id="rId159"/>
    <p:sldId id="557" r:id="rId160"/>
    <p:sldId id="558" r:id="rId161"/>
    <p:sldId id="850" r:id="rId162"/>
    <p:sldId id="851" r:id="rId163"/>
    <p:sldId id="852" r:id="rId164"/>
    <p:sldId id="853" r:id="rId165"/>
    <p:sldId id="854" r:id="rId166"/>
    <p:sldId id="855" r:id="rId167"/>
    <p:sldId id="856" r:id="rId168"/>
    <p:sldId id="857" r:id="rId169"/>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17.01.2025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17.01.2025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27</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57</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113</a:t>
            </a:fld>
            <a:endParaRPr lang="pl-PL"/>
          </a:p>
        </p:txBody>
      </p:sp>
    </p:spTree>
    <p:extLst>
      <p:ext uri="{BB962C8B-B14F-4D97-AF65-F5344CB8AC3E}">
        <p14:creationId xmlns:p14="http://schemas.microsoft.com/office/powerpoint/2010/main" val="232689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166</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167</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168</a:t>
            </a:fld>
            <a:endParaRPr lang="pl-PL"/>
          </a:p>
        </p:txBody>
      </p:sp>
    </p:spTree>
    <p:extLst>
      <p:ext uri="{BB962C8B-B14F-4D97-AF65-F5344CB8AC3E}">
        <p14:creationId xmlns:p14="http://schemas.microsoft.com/office/powerpoint/2010/main" val="65221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17.01.2025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17/01/2025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17.01.2025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17.01.2025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17.01.2025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780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5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17.01.2025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19922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9.jpg"/><Relationship Id="rId1" Type="http://schemas.openxmlformats.org/officeDocument/2006/relationships/slideLayout" Target="../slideLayouts/slideLayout61.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2.png"/><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1.jpg"/><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95.jpg"/><Relationship Id="rId1" Type="http://schemas.openxmlformats.org/officeDocument/2006/relationships/slideLayout" Target="../slideLayouts/slideLayout6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2.jp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co.wikipedia.org/wiki/Facebook" TargetMode="External"/><Relationship Id="rId18" Type="http://schemas.openxmlformats.org/officeDocument/2006/relationships/image" Target="../media/image2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4.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3.jpg"/><Relationship Id="rId19" Type="http://schemas.openxmlformats.org/officeDocument/2006/relationships/hyperlink" Target="http://whatchareading.com/havent-forgotten-k-jessica-jones/" TargetMode="External"/><Relationship Id="rId4" Type="http://schemas.openxmlformats.org/officeDocument/2006/relationships/image" Target="../media/image2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Big Data i Data Science - Zastosowanie algorytmów sztucznej inteligencji</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75556" y="1545636"/>
            <a:ext cx="8154906" cy="2585323"/>
          </a:xfrm>
          <a:prstGeom prst="rect">
            <a:avLst/>
          </a:prstGeom>
          <a:noFill/>
        </p:spPr>
        <p:txBody>
          <a:bodyPr wrap="square">
            <a:spAutoFit/>
          </a:bodyPr>
          <a:lstStyle/>
          <a:p>
            <a:r>
              <a:rPr lang="pl-PL" sz="1350" dirty="0">
                <a:solidFill>
                  <a:schemeClr val="bg1"/>
                </a:solidFill>
              </a:rPr>
              <a:t>Wąska sztuczna inteligencja (ANI - </a:t>
            </a:r>
            <a:r>
              <a:rPr lang="pl-PL" sz="1350" dirty="0" err="1">
                <a:solidFill>
                  <a:schemeClr val="bg1"/>
                </a:solidFill>
              </a:rPr>
              <a:t>Artificial</a:t>
            </a:r>
            <a:r>
              <a:rPr lang="pl-PL" sz="1350" dirty="0">
                <a:solidFill>
                  <a:schemeClr val="bg1"/>
                </a:solidFill>
              </a:rPr>
              <a:t> </a:t>
            </a:r>
            <a:r>
              <a:rPr lang="pl-PL" sz="1350" dirty="0" err="1">
                <a:solidFill>
                  <a:schemeClr val="bg1"/>
                </a:solidFill>
              </a:rPr>
              <a:t>Narrow</a:t>
            </a:r>
            <a:r>
              <a:rPr lang="pl-PL" sz="1350" dirty="0">
                <a:solidFill>
                  <a:schemeClr val="bg1"/>
                </a:solidFill>
              </a:rPr>
              <a:t> </a:t>
            </a:r>
            <a:r>
              <a:rPr lang="pl-PL" sz="1350" dirty="0" err="1">
                <a:solidFill>
                  <a:schemeClr val="bg1"/>
                </a:solidFill>
              </a:rPr>
              <a:t>Intelligence</a:t>
            </a:r>
            <a:r>
              <a:rPr lang="pl-PL" sz="135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solidFill>
                  <a:schemeClr val="bg1"/>
                </a:solidFill>
              </a:rPr>
              <a:t>streamingowych</a:t>
            </a:r>
            <a:r>
              <a:rPr lang="pl-PL" sz="1350" dirty="0">
                <a:solidFill>
                  <a:schemeClr val="bg1"/>
                </a:solidFill>
              </a:rPr>
              <a:t> oraz autonomiczne pojazdy, które działają w określonych warunkach.</a:t>
            </a:r>
          </a:p>
          <a:p>
            <a:endParaRPr lang="pl-PL" sz="1350" dirty="0">
              <a:solidFill>
                <a:schemeClr val="bg1"/>
              </a:solidFill>
            </a:endParaRPr>
          </a:p>
          <a:p>
            <a:r>
              <a:rPr lang="pl-PL" sz="1350" dirty="0">
                <a:solidFill>
                  <a:schemeClr val="bg1"/>
                </a:solidFill>
              </a:rPr>
              <a:t>Ogólna sztuczna inteligencja (AGI - </a:t>
            </a:r>
            <a:r>
              <a:rPr lang="pl-PL" sz="1350" dirty="0" err="1">
                <a:solidFill>
                  <a:schemeClr val="bg1"/>
                </a:solidFill>
              </a:rPr>
              <a:t>Artificial</a:t>
            </a:r>
            <a:r>
              <a:rPr lang="pl-PL" sz="1350" dirty="0">
                <a:solidFill>
                  <a:schemeClr val="bg1"/>
                </a:solidFill>
              </a:rPr>
              <a:t> General </a:t>
            </a:r>
            <a:r>
              <a:rPr lang="pl-PL" sz="1350" dirty="0" err="1">
                <a:solidFill>
                  <a:schemeClr val="bg1"/>
                </a:solidFill>
              </a:rPr>
              <a:t>Intelligence</a:t>
            </a:r>
            <a:r>
              <a:rPr lang="pl-PL" sz="135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683568" y="4407954"/>
            <a:ext cx="4212468" cy="270030"/>
          </a:xfrm>
          <a:prstGeom prst="rect">
            <a:avLst/>
          </a:prstGeom>
        </p:spPr>
        <p:txBody>
          <a:bodyPr vert="horz" wrap="square" lIns="0" tIns="34290" rIns="0" bIns="34290" rtlCol="0">
            <a:normAutofit lnSpcReduction="10000"/>
          </a:bodyPr>
          <a:lstStyle/>
          <a:p>
            <a:r>
              <a:rPr lang="pl-PL" sz="1350" dirty="0">
                <a:solidFill>
                  <a:schemeClr val="bg1"/>
                </a:solidFill>
              </a:rPr>
              <a:t>SAN  Super </a:t>
            </a:r>
            <a:r>
              <a:rPr lang="pl-PL" sz="1350" dirty="0" err="1">
                <a:solidFill>
                  <a:schemeClr val="bg1"/>
                </a:solidFill>
              </a:rPr>
              <a:t>Artificial</a:t>
            </a:r>
            <a:r>
              <a:rPr lang="pl-PL" sz="1350" dirty="0">
                <a:solidFill>
                  <a:schemeClr val="bg1"/>
                </a:solidFill>
              </a:rPr>
              <a:t> </a:t>
            </a:r>
            <a:r>
              <a:rPr lang="pl-PL" sz="1350" dirty="0" err="1">
                <a:solidFill>
                  <a:schemeClr val="bg1"/>
                </a:solidFill>
              </a:rPr>
              <a:t>Intelligence</a:t>
            </a:r>
            <a:endParaRPr lang="pl-PL" sz="1350" dirty="0">
              <a:solidFill>
                <a:schemeClr val="bg1"/>
              </a:solidFill>
            </a:endParaRPr>
          </a:p>
        </p:txBody>
      </p:sp>
    </p:spTree>
    <p:extLst>
      <p:ext uri="{BB962C8B-B14F-4D97-AF65-F5344CB8AC3E}">
        <p14:creationId xmlns:p14="http://schemas.microsoft.com/office/powerpoint/2010/main" val="4176238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2"/>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3106632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532367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5" y="1545636"/>
            <a:ext cx="4574156" cy="2516073"/>
          </a:xfrm>
          <a:prstGeom prst="rect">
            <a:avLst/>
          </a:prstGeom>
          <a:noFill/>
        </p:spPr>
        <p:txBody>
          <a:bodyPr wrap="square">
            <a:spAutoFit/>
          </a:bodyPr>
          <a:lstStyle/>
          <a:p>
            <a:pPr marL="214308" indent="-214308">
              <a:buFont typeface="Arial" panose="020B0604020202020204" pitchFamily="34" charset="0"/>
              <a:buChar char="•"/>
            </a:pPr>
            <a:r>
              <a:rPr lang="pl-PL" dirty="0"/>
              <a:t>Inteligencja językowa</a:t>
            </a:r>
          </a:p>
          <a:p>
            <a:pPr marL="214308" indent="-214308">
              <a:buFont typeface="Arial" panose="020B0604020202020204" pitchFamily="34" charset="0"/>
              <a:buChar char="•"/>
            </a:pPr>
            <a:r>
              <a:rPr lang="pl-PL" dirty="0"/>
              <a:t>Inteligencja logiczna lub matematyczna</a:t>
            </a:r>
          </a:p>
          <a:p>
            <a:pPr marL="214308" indent="-214308">
              <a:buFont typeface="Arial" panose="020B0604020202020204" pitchFamily="34" charset="0"/>
              <a:buChar char="•"/>
            </a:pPr>
            <a:r>
              <a:rPr lang="pl-PL" dirty="0"/>
              <a:t>Inteligencja wizualno-przestrzenna</a:t>
            </a:r>
          </a:p>
          <a:p>
            <a:pPr marL="214308" indent="-214308">
              <a:buFont typeface="Arial" panose="020B0604020202020204" pitchFamily="34" charset="0"/>
              <a:buChar char="•"/>
            </a:pPr>
            <a:r>
              <a:rPr lang="pl-PL" dirty="0"/>
              <a:t>Inteligencja muzyczna</a:t>
            </a:r>
          </a:p>
          <a:p>
            <a:pPr marL="214308" indent="-214308">
              <a:buFont typeface="Arial" panose="020B0604020202020204" pitchFamily="34" charset="0"/>
              <a:buChar char="•"/>
            </a:pPr>
            <a:r>
              <a:rPr lang="pl-PL" dirty="0"/>
              <a:t>Inteligencja interpersonalna (społeczna)</a:t>
            </a:r>
          </a:p>
          <a:p>
            <a:pPr marL="214308" indent="-214308">
              <a:buFont typeface="Arial" panose="020B0604020202020204" pitchFamily="34" charset="0"/>
              <a:buChar char="•"/>
            </a:pPr>
            <a:r>
              <a:rPr lang="pl-PL" dirty="0"/>
              <a:t>Inteligencja interpersonalna (refleksyjna)</a:t>
            </a:r>
          </a:p>
          <a:p>
            <a:pPr marL="214308" indent="-214308">
              <a:buFont typeface="Arial" panose="020B0604020202020204" pitchFamily="34" charset="0"/>
              <a:buChar char="•"/>
            </a:pPr>
            <a:r>
              <a:rPr lang="pl-PL" dirty="0"/>
              <a:t>Inteligencja ruchowa</a:t>
            </a:r>
          </a:p>
          <a:p>
            <a:pPr marL="214308" indent="-214308">
              <a:buFont typeface="Arial" panose="020B0604020202020204" pitchFamily="34" charset="0"/>
              <a:buChar char="•"/>
            </a:pPr>
            <a:r>
              <a:rPr lang="pl-PL" dirty="0"/>
              <a:t>Inteligencja przyrodnicza</a:t>
            </a:r>
          </a:p>
          <a:p>
            <a:pPr marL="214308" indent="-214308">
              <a:buFont typeface="Arial" panose="020B0604020202020204" pitchFamily="34" charset="0"/>
              <a:buChar char="•"/>
            </a:pPr>
            <a:endParaRPr lang="pl-PL" sz="1350" dirty="0"/>
          </a:p>
        </p:txBody>
      </p:sp>
    </p:spTree>
    <p:extLst>
      <p:ext uri="{BB962C8B-B14F-4D97-AF65-F5344CB8AC3E}">
        <p14:creationId xmlns:p14="http://schemas.microsoft.com/office/powerpoint/2010/main" val="29694415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1" y="1113588"/>
            <a:ext cx="3974306" cy="3456384"/>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600"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16486600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5"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5199651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457200" y="206375"/>
            <a:ext cx="8229600" cy="857250"/>
          </a:xfrm>
        </p:spPr>
        <p:txBody>
          <a:bodyPr vert="horz" wrap="square" lIns="0" tIns="45720" rIns="91440" bIns="45720" numCol="1"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510801" y="1113588"/>
            <a:ext cx="3974262" cy="3456384"/>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4658917" y="1118893"/>
            <a:ext cx="3974306" cy="3456384"/>
          </a:xfrm>
          <a:prstGeom prst="rect">
            <a:avLst/>
          </a:prstGeom>
          <a:noFill/>
          <a:ln>
            <a:noFill/>
          </a:ln>
        </p:spPr>
        <p:txBody>
          <a:bodyPr vert="horz" wrap="square" lIns="0" tIns="45720" rIns="0" bIns="45720" numCol="1" rtlCol="0" anchor="t" anchorCtr="0" compatLnSpc="1">
            <a:prstTxWarp prst="textNoShape">
              <a:avLst/>
            </a:prstTxWarp>
            <a:normAutofit/>
          </a:bodyPr>
          <a:lstStyle/>
          <a:p>
            <a:pPr eaLnBrk="0" fontAlgn="base" hangingPunct="0">
              <a:spcBef>
                <a:spcPct val="20000"/>
              </a:spcBef>
              <a:spcAft>
                <a:spcPct val="0"/>
              </a:spcAft>
            </a:pPr>
            <a:r>
              <a:rPr lang="pl-PL" b="1" dirty="0">
                <a:solidFill>
                  <a:schemeClr val="accent1"/>
                </a:solidFill>
              </a:rPr>
              <a:t>Analiza NLP (Natural Language Processing, czyli przetwarzanie języka naturalnego) to dziedzina sztucznej inteligencji, która zajmuje się rozumieniem, analizą i generowaniem języka naturalnego przez komputery. Poniżej znajdziesz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935182" y="1474144"/>
            <a:ext cx="6165273" cy="2308324"/>
          </a:xfrm>
          <a:prstGeom prst="rect">
            <a:avLst/>
          </a:prstGeom>
          <a:noFill/>
        </p:spPr>
        <p:txBody>
          <a:bodyPr wrap="square">
            <a:spAutoFit/>
          </a:bodyPr>
          <a:lstStyle/>
          <a:p>
            <a:r>
              <a:rPr lang="pl-PL" b="1" dirty="0"/>
              <a:t>a. Analiza składniowa (</a:t>
            </a:r>
            <a:r>
              <a:rPr lang="pl-PL" b="1" dirty="0" err="1"/>
              <a:t>Syntax</a:t>
            </a:r>
            <a:r>
              <a:rPr lang="pl-PL" b="1" dirty="0"/>
              <a:t> Analysis)</a:t>
            </a:r>
          </a:p>
          <a:p>
            <a:pPr>
              <a:buFont typeface="Arial" panose="020B0604020202020204" pitchFamily="34" charset="0"/>
              <a:buChar char="•"/>
            </a:pPr>
            <a:r>
              <a:rPr lang="pl-PL" dirty="0"/>
              <a:t>Obejmuje identyfikację struktury gramatycznej tekstu.</a:t>
            </a:r>
          </a:p>
          <a:p>
            <a:pPr>
              <a:buFont typeface="Arial" panose="020B0604020202020204" pitchFamily="34" charset="0"/>
              <a:buChar char="•"/>
            </a:pPr>
            <a:r>
              <a:rPr lang="pl-PL" dirty="0"/>
              <a:t>Narzędzia: </a:t>
            </a:r>
            <a:r>
              <a:rPr lang="pl-PL" dirty="0" err="1"/>
              <a:t>parsowanie</a:t>
            </a:r>
            <a:r>
              <a:rPr lang="pl-PL" dirty="0"/>
              <a:t> (tworzenie drzew składniowych), </a:t>
            </a:r>
            <a:r>
              <a:rPr lang="pl-PL" dirty="0" err="1"/>
              <a:t>tokenizacja</a:t>
            </a:r>
            <a:r>
              <a:rPr lang="pl-PL" dirty="0"/>
              <a:t> (dzielenie tekstu na słowa lub frazy).</a:t>
            </a:r>
          </a:p>
          <a:p>
            <a:r>
              <a:rPr lang="pl-PL" b="1" dirty="0"/>
              <a:t>b. Analiza semantyczna (</a:t>
            </a:r>
            <a:r>
              <a:rPr lang="pl-PL" b="1" dirty="0" err="1"/>
              <a:t>Semantic</a:t>
            </a:r>
            <a:r>
              <a:rPr lang="pl-PL" b="1" dirty="0"/>
              <a:t> Analysis)</a:t>
            </a:r>
          </a:p>
          <a:p>
            <a:pPr>
              <a:buFont typeface="Arial" panose="020B0604020202020204" pitchFamily="34" charset="0"/>
              <a:buChar char="•"/>
            </a:pPr>
            <a:r>
              <a:rPr lang="pl-PL" dirty="0"/>
              <a:t>Skupia się na znaczeniu słów, zdań i tekstów.</a:t>
            </a:r>
          </a:p>
          <a:p>
            <a:pPr>
              <a:buFont typeface="Arial" panose="020B0604020202020204" pitchFamily="34" charset="0"/>
              <a:buChar char="•"/>
            </a:pPr>
            <a:r>
              <a:rPr lang="pl-PL"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657513" y="1140589"/>
            <a:ext cx="8028132" cy="2862322"/>
          </a:xfrm>
          <a:prstGeom prst="rect">
            <a:avLst/>
          </a:prstGeom>
          <a:noFill/>
        </p:spPr>
        <p:txBody>
          <a:bodyPr wrap="square">
            <a:spAutoFit/>
          </a:bodyPr>
          <a:lstStyle/>
          <a:p>
            <a:r>
              <a:rPr lang="pl-PL" b="1" dirty="0"/>
              <a:t>c. Analiza pragmatyczna (</a:t>
            </a:r>
            <a:r>
              <a:rPr lang="pl-PL" b="1" dirty="0" err="1"/>
              <a:t>Pragmatics</a:t>
            </a:r>
            <a:r>
              <a:rPr lang="pl-PL" b="1" dirty="0"/>
              <a:t>)</a:t>
            </a:r>
          </a:p>
          <a:p>
            <a:pPr>
              <a:buFont typeface="Arial" panose="020B0604020202020204" pitchFamily="34" charset="0"/>
              <a:buChar char="•"/>
            </a:pPr>
            <a:r>
              <a:rPr lang="pl-PL" dirty="0"/>
              <a:t>Bada, jak kontekst wpływa na znaczenie języka.</a:t>
            </a:r>
          </a:p>
          <a:p>
            <a:pPr>
              <a:buFont typeface="Arial" panose="020B0604020202020204" pitchFamily="34" charset="0"/>
              <a:buChar char="•"/>
            </a:pPr>
            <a:r>
              <a:rPr lang="pl-PL" dirty="0"/>
              <a:t>Uwzględnia znaczenie ukryte, intencje nadawcy i szerszy kontekst komunikacji.</a:t>
            </a:r>
          </a:p>
          <a:p>
            <a:r>
              <a:rPr lang="pl-PL" b="1" dirty="0"/>
              <a:t>d. Rozpoznawanie encji (</a:t>
            </a:r>
            <a:r>
              <a:rPr lang="pl-PL" b="1" dirty="0" err="1"/>
              <a:t>Named</a:t>
            </a:r>
            <a:r>
              <a:rPr lang="pl-PL" b="1" dirty="0"/>
              <a:t> </a:t>
            </a:r>
            <a:r>
              <a:rPr lang="pl-PL" b="1" dirty="0" err="1"/>
              <a:t>Entity</a:t>
            </a:r>
            <a:r>
              <a:rPr lang="pl-PL" b="1" dirty="0"/>
              <a:t> </a:t>
            </a:r>
            <a:r>
              <a:rPr lang="pl-PL" b="1" dirty="0" err="1"/>
              <a:t>Recognition</a:t>
            </a:r>
            <a:r>
              <a:rPr lang="pl-PL" b="1" dirty="0"/>
              <a:t>, NER)</a:t>
            </a:r>
          </a:p>
          <a:p>
            <a:pPr>
              <a:buFont typeface="Arial" panose="020B0604020202020204" pitchFamily="34" charset="0"/>
              <a:buChar char="•"/>
            </a:pPr>
            <a:r>
              <a:rPr lang="pl-PL" dirty="0"/>
              <a:t>Identyfikuje i klasyfikuje kluczowe elementy tekstu, np. nazwy własne, daty, lokalizacje.</a:t>
            </a:r>
          </a:p>
          <a:p>
            <a:r>
              <a:rPr lang="pl-PL" b="1" dirty="0"/>
              <a:t>e. Modelowanie języka (Language Modeling)</a:t>
            </a:r>
          </a:p>
          <a:p>
            <a:pPr>
              <a:buFont typeface="Arial" panose="020B0604020202020204" pitchFamily="34" charset="0"/>
              <a:buChar char="•"/>
            </a:pPr>
            <a:r>
              <a:rPr lang="pl-PL" dirty="0"/>
              <a:t>Prognozuje, jakie słowa powinny pojawić się w danym kontekście.</a:t>
            </a:r>
          </a:p>
          <a:p>
            <a:pPr>
              <a:buFont typeface="Arial" panose="020B0604020202020204" pitchFamily="34" charset="0"/>
              <a:buChar char="•"/>
            </a:pPr>
            <a:r>
              <a:rPr lang="pl-PL"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214746" y="1163516"/>
            <a:ext cx="9303327" cy="3139321"/>
          </a:xfrm>
          <a:prstGeom prst="rect">
            <a:avLst/>
          </a:prstGeom>
          <a:noFill/>
        </p:spPr>
        <p:txBody>
          <a:bodyPr wrap="square">
            <a:spAutoFit/>
          </a:bodyPr>
          <a:lstStyle/>
          <a:p>
            <a:r>
              <a:rPr lang="pl-PL" b="1" dirty="0"/>
              <a:t>a. Przygotowanie danych</a:t>
            </a:r>
          </a:p>
          <a:p>
            <a:pPr>
              <a:buFont typeface="Arial" panose="020B0604020202020204" pitchFamily="34" charset="0"/>
              <a:buChar char="•"/>
            </a:pPr>
            <a:r>
              <a:rPr lang="pl-PL" b="1" dirty="0" err="1"/>
              <a:t>Tokenizacja</a:t>
            </a:r>
            <a:r>
              <a:rPr lang="pl-PL" dirty="0"/>
              <a:t>: Podział tekstu na mniejsze jednostki (np. słowa, zdania).</a:t>
            </a:r>
          </a:p>
          <a:p>
            <a:pPr>
              <a:buFont typeface="Arial" panose="020B0604020202020204" pitchFamily="34" charset="0"/>
              <a:buChar char="•"/>
            </a:pPr>
            <a:r>
              <a:rPr lang="pl-PL" b="1" dirty="0"/>
              <a:t>Usuwanie stop-słów</a:t>
            </a:r>
            <a:r>
              <a:rPr lang="pl-PL" dirty="0"/>
              <a:t>: Wykluczenie słów powszechnych, takich jak „i”, „na”, „ale”.</a:t>
            </a:r>
          </a:p>
          <a:p>
            <a:pPr>
              <a:buFont typeface="Arial" panose="020B0604020202020204" pitchFamily="34" charset="0"/>
              <a:buChar char="•"/>
            </a:pPr>
            <a:r>
              <a:rPr lang="pl-PL" b="1" dirty="0" err="1"/>
              <a:t>Lematyzacja</a:t>
            </a:r>
            <a:r>
              <a:rPr lang="pl-PL" b="1" dirty="0"/>
              <a:t> i </a:t>
            </a:r>
            <a:r>
              <a:rPr lang="pl-PL" b="1" dirty="0" err="1"/>
              <a:t>stemming</a:t>
            </a:r>
            <a:r>
              <a:rPr lang="pl-PL" dirty="0"/>
              <a:t>: Redukcja słów do form podstawowych.</a:t>
            </a:r>
          </a:p>
          <a:p>
            <a:pPr>
              <a:buFont typeface="Arial" panose="020B0604020202020204" pitchFamily="34" charset="0"/>
              <a:buChar char="•"/>
            </a:pPr>
            <a:r>
              <a:rPr lang="pl-PL" b="1" dirty="0"/>
              <a:t>Normalizacja</a:t>
            </a:r>
            <a:r>
              <a:rPr lang="pl-PL" dirty="0"/>
              <a:t>: Usunięcie znaków specjalnych, konwersja na małe litery.</a:t>
            </a:r>
          </a:p>
          <a:p>
            <a:r>
              <a:rPr lang="pl-PL" b="1" dirty="0"/>
              <a:t>b. </a:t>
            </a:r>
            <a:r>
              <a:rPr lang="pl-PL" b="1" dirty="0" err="1"/>
              <a:t>Feature</a:t>
            </a:r>
            <a:r>
              <a:rPr lang="pl-PL" b="1" dirty="0"/>
              <a:t> Engineering</a:t>
            </a:r>
          </a:p>
          <a:p>
            <a:pPr>
              <a:buFont typeface="Arial" panose="020B0604020202020204" pitchFamily="34" charset="0"/>
              <a:buChar char="•"/>
            </a:pPr>
            <a:r>
              <a:rPr lang="pl-PL" b="1" dirty="0" err="1"/>
              <a:t>Bag</a:t>
            </a:r>
            <a:r>
              <a:rPr lang="pl-PL" b="1" dirty="0"/>
              <a:t> of </a:t>
            </a:r>
            <a:r>
              <a:rPr lang="pl-PL" b="1" dirty="0" err="1"/>
              <a:t>Words</a:t>
            </a:r>
            <a:r>
              <a:rPr lang="pl-PL" b="1" dirty="0"/>
              <a:t> (</a:t>
            </a:r>
            <a:r>
              <a:rPr lang="pl-PL" b="1" dirty="0" err="1"/>
              <a:t>BoW</a:t>
            </a:r>
            <a:r>
              <a:rPr lang="pl-PL" b="1" dirty="0"/>
              <a:t>)</a:t>
            </a:r>
            <a:r>
              <a:rPr lang="pl-PL" dirty="0"/>
              <a:t>: Reprezentacja tekstu jako zbioru słów z ich częstością.</a:t>
            </a:r>
          </a:p>
          <a:p>
            <a:pPr>
              <a:buFont typeface="Arial" panose="020B0604020202020204" pitchFamily="34" charset="0"/>
              <a:buChar char="•"/>
            </a:pPr>
            <a:r>
              <a:rPr lang="pl-PL" b="1" dirty="0"/>
              <a:t>TF-IDF (Term </a:t>
            </a:r>
            <a:r>
              <a:rPr lang="pl-PL" b="1" dirty="0" err="1"/>
              <a:t>Frequency-Inverse</a:t>
            </a:r>
            <a:r>
              <a:rPr lang="pl-PL" b="1" dirty="0"/>
              <a:t> </a:t>
            </a:r>
            <a:r>
              <a:rPr lang="pl-PL" b="1" dirty="0" err="1"/>
              <a:t>Document</a:t>
            </a:r>
            <a:r>
              <a:rPr lang="pl-PL" b="1" dirty="0"/>
              <a:t> </a:t>
            </a:r>
            <a:r>
              <a:rPr lang="pl-PL" b="1" dirty="0" err="1"/>
              <a:t>Frequency</a:t>
            </a:r>
            <a:r>
              <a:rPr lang="pl-PL" b="1" dirty="0"/>
              <a:t>)</a:t>
            </a:r>
            <a:r>
              <a:rPr lang="pl-PL" dirty="0"/>
              <a:t>: Mierzy ważność słów w dokumencie, uwzględniając ich częstotliwość w całym zbiorze tekstów.</a:t>
            </a:r>
          </a:p>
          <a:p>
            <a:pPr>
              <a:buFont typeface="Arial" panose="020B0604020202020204" pitchFamily="34" charset="0"/>
              <a:buChar char="•"/>
            </a:pPr>
            <a:r>
              <a:rPr lang="pl-PL" b="1" dirty="0"/>
              <a:t>Word </a:t>
            </a:r>
            <a:r>
              <a:rPr lang="pl-PL" b="1" dirty="0" err="1"/>
              <a:t>Embeddings</a:t>
            </a:r>
            <a:r>
              <a:rPr lang="pl-PL" dirty="0"/>
              <a:t>: Reprezentacje numeryczne słów, np. Word2Vec, </a:t>
            </a:r>
            <a:r>
              <a:rPr lang="pl-PL" dirty="0" err="1"/>
              <a:t>GloVe</a:t>
            </a:r>
            <a:r>
              <a:rPr lang="pl-PL"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692727" y="1779400"/>
            <a:ext cx="4572000" cy="1477328"/>
          </a:xfrm>
          <a:prstGeom prst="rect">
            <a:avLst/>
          </a:prstGeom>
          <a:noFill/>
        </p:spPr>
        <p:txBody>
          <a:bodyPr wrap="square">
            <a:spAutoFit/>
          </a:bodyPr>
          <a:lstStyle/>
          <a:p>
            <a:r>
              <a:rPr lang="pl-PL" b="1" dirty="0"/>
              <a:t>c. Modelowanie i analiza</a:t>
            </a:r>
          </a:p>
          <a:p>
            <a:pPr>
              <a:buFont typeface="Arial" panose="020B0604020202020204" pitchFamily="34" charset="0"/>
              <a:buChar char="•"/>
            </a:pPr>
            <a:r>
              <a:rPr lang="pl-PL"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457199" y="1142321"/>
            <a:ext cx="7419110" cy="2308324"/>
          </a:xfrm>
          <a:prstGeom prst="rect">
            <a:avLst/>
          </a:prstGeom>
          <a:noFill/>
        </p:spPr>
        <p:txBody>
          <a:bodyPr wrap="square">
            <a:spAutoFit/>
          </a:bodyPr>
          <a:lstStyle/>
          <a:p>
            <a:r>
              <a:rPr lang="pl-PL" b="1" dirty="0"/>
              <a:t>a. Analiza tekstu</a:t>
            </a:r>
          </a:p>
          <a:p>
            <a:pPr>
              <a:buFont typeface="Arial" panose="020B0604020202020204" pitchFamily="34" charset="0"/>
              <a:buChar char="•"/>
            </a:pPr>
            <a:r>
              <a:rPr lang="pl-PL" b="1" dirty="0"/>
              <a:t>Analiza sentymentu</a:t>
            </a:r>
            <a:r>
              <a:rPr lang="pl-PL" dirty="0"/>
              <a:t>: Rozpoznawanie emocji i opinii w recenzjach, postach w mediach społecznościowych itp.</a:t>
            </a:r>
          </a:p>
          <a:p>
            <a:pPr>
              <a:buFont typeface="Arial" panose="020B0604020202020204" pitchFamily="34" charset="0"/>
              <a:buChar char="•"/>
            </a:pPr>
            <a:r>
              <a:rPr lang="pl-PL" b="1" dirty="0"/>
              <a:t>Klasyfikacja tekstu</a:t>
            </a:r>
            <a:r>
              <a:rPr lang="pl-PL" dirty="0"/>
              <a:t>: Przypisywanie dokumentów do określonych kategorii (np. spam vs. nie-spam).</a:t>
            </a:r>
          </a:p>
          <a:p>
            <a:r>
              <a:rPr lang="pl-PL" b="1" dirty="0"/>
              <a:t>b. Przetwarzanie mowy</a:t>
            </a:r>
          </a:p>
          <a:p>
            <a:pPr>
              <a:buFont typeface="Arial" panose="020B0604020202020204" pitchFamily="34" charset="0"/>
              <a:buChar char="•"/>
            </a:pPr>
            <a:r>
              <a:rPr lang="pl-PL" dirty="0"/>
              <a:t>Rozpoznawanie mowy (speech-to-</a:t>
            </a:r>
            <a:r>
              <a:rPr lang="pl-PL" dirty="0" err="1"/>
              <a:t>text</a:t>
            </a:r>
            <a:r>
              <a:rPr lang="pl-PL" dirty="0"/>
              <a:t>) i generowanie mowy (</a:t>
            </a:r>
            <a:r>
              <a:rPr lang="pl-PL" dirty="0" err="1"/>
              <a:t>text</a:t>
            </a:r>
            <a:r>
              <a:rPr lang="pl-PL" dirty="0"/>
              <a:t>-to-speech).</a:t>
            </a:r>
          </a:p>
        </p:txBody>
      </p:sp>
    </p:spTree>
    <p:extLst>
      <p:ext uri="{BB962C8B-B14F-4D97-AF65-F5344CB8AC3E}">
        <p14:creationId xmlns:p14="http://schemas.microsoft.com/office/powerpoint/2010/main" val="1418941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852053" y="913905"/>
            <a:ext cx="7481455" cy="3139321"/>
          </a:xfrm>
          <a:prstGeom prst="rect">
            <a:avLst/>
          </a:prstGeom>
          <a:noFill/>
        </p:spPr>
        <p:txBody>
          <a:bodyPr wrap="square">
            <a:spAutoFit/>
          </a:bodyPr>
          <a:lstStyle/>
          <a:p>
            <a:r>
              <a:rPr lang="pl-PL" b="1" dirty="0"/>
              <a:t>c. Tłumaczenie maszynowe</a:t>
            </a:r>
          </a:p>
          <a:p>
            <a:pPr>
              <a:buFont typeface="Arial" panose="020B0604020202020204" pitchFamily="34" charset="0"/>
              <a:buChar char="•"/>
            </a:pPr>
            <a:r>
              <a:rPr lang="pl-PL" dirty="0"/>
              <a:t>Automatyczne tłumaczenie tekstu między różnymi językami (np. Google </a:t>
            </a:r>
            <a:r>
              <a:rPr lang="pl-PL" dirty="0" err="1"/>
              <a:t>Translate</a:t>
            </a:r>
            <a:r>
              <a:rPr lang="pl-PL" dirty="0"/>
              <a:t>).</a:t>
            </a:r>
          </a:p>
          <a:p>
            <a:r>
              <a:rPr lang="pl-PL" b="1" dirty="0"/>
              <a:t>d. Wirtualni asystenci</a:t>
            </a:r>
          </a:p>
          <a:p>
            <a:pPr>
              <a:buFont typeface="Arial" panose="020B0604020202020204" pitchFamily="34" charset="0"/>
              <a:buChar char="•"/>
            </a:pPr>
            <a:r>
              <a:rPr lang="pl-PL" dirty="0"/>
              <a:t>Rozumienie poleceń głosowych i tekstowych (np. </a:t>
            </a:r>
            <a:r>
              <a:rPr lang="pl-PL" dirty="0" err="1"/>
              <a:t>Alexa</a:t>
            </a:r>
            <a:r>
              <a:rPr lang="pl-PL" dirty="0"/>
              <a:t>, </a:t>
            </a:r>
            <a:r>
              <a:rPr lang="pl-PL" dirty="0" err="1"/>
              <a:t>Siri</a:t>
            </a:r>
            <a:r>
              <a:rPr lang="pl-PL" dirty="0"/>
              <a:t>, Google Assistant).</a:t>
            </a:r>
          </a:p>
          <a:p>
            <a:r>
              <a:rPr lang="pl-PL" b="1" dirty="0"/>
              <a:t>e. </a:t>
            </a:r>
            <a:r>
              <a:rPr lang="pl-PL" b="1" dirty="0" err="1"/>
              <a:t>Chatboty</a:t>
            </a:r>
            <a:endParaRPr lang="pl-PL" b="1" dirty="0"/>
          </a:p>
          <a:p>
            <a:pPr>
              <a:buFont typeface="Arial" panose="020B0604020202020204" pitchFamily="34" charset="0"/>
              <a:buChar char="•"/>
            </a:pPr>
            <a:r>
              <a:rPr lang="pl-PL" dirty="0"/>
              <a:t>Automatyzacja komunikacji z klientami w obsłudze klienta, wsparciu technicznym czy e-commerce.</a:t>
            </a:r>
          </a:p>
          <a:p>
            <a:r>
              <a:rPr lang="pl-PL" b="1" dirty="0"/>
              <a:t>f. Systemy rekomendacyjne</a:t>
            </a:r>
          </a:p>
          <a:p>
            <a:pPr>
              <a:buFont typeface="Arial" panose="020B0604020202020204" pitchFamily="34" charset="0"/>
              <a:buChar char="•"/>
            </a:pPr>
            <a:r>
              <a:rPr lang="pl-PL"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333154" y="1395977"/>
            <a:ext cx="70033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Wielość języków</a:t>
            </a:r>
            <a:r>
              <a:rPr kumimoji="0" lang="pl-PL" altLang="pl-PL" sz="1800" b="0" i="0" u="none" strike="noStrike" cap="none" normalizeH="0" baseline="0" dirty="0">
                <a:ln>
                  <a:noFill/>
                </a:ln>
                <a:solidFill>
                  <a:schemeClr val="tx1"/>
                </a:solidFill>
                <a:effectLst/>
                <a:latin typeface="Arial" panose="020B0604020202020204" pitchFamily="34" charset="0"/>
              </a:rPr>
              <a:t>: Każdy język ma swoje specyficzne cechy.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Polisemia i homonimia</a:t>
            </a:r>
            <a:r>
              <a:rPr kumimoji="0" lang="pl-PL" altLang="pl-PL" sz="1800" b="0" i="0" u="none" strike="noStrike" cap="none" normalizeH="0" baseline="0" dirty="0">
                <a:ln>
                  <a:noFill/>
                </a:ln>
                <a:solidFill>
                  <a:schemeClr val="tx1"/>
                </a:solidFill>
                <a:effectLst/>
                <a:latin typeface="Arial" panose="020B0604020202020204" pitchFamily="34" charset="0"/>
              </a:rPr>
              <a:t>: Słowa mogą mieć wiele znaczeń.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Ironia i sarkazm</a:t>
            </a:r>
            <a:r>
              <a:rPr kumimoji="0" lang="pl-PL" altLang="pl-PL" sz="1800" b="0" i="0" u="none" strike="noStrike" cap="none" normalizeH="0" baseline="0" dirty="0">
                <a:ln>
                  <a:noFill/>
                </a:ln>
                <a:solidFill>
                  <a:schemeClr val="tx1"/>
                </a:solidFill>
                <a:effectLst/>
                <a:latin typeface="Arial" panose="020B0604020202020204" pitchFamily="34" charset="0"/>
              </a:rPr>
              <a:t>: Trudne do zidentyfikowania bez kontekstu.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Brak danych</a:t>
            </a:r>
            <a:r>
              <a:rPr kumimoji="0" lang="pl-PL" altLang="pl-PL" sz="1800" b="0" i="0" u="none" strike="noStrike" cap="none" normalizeH="0" baseline="0" dirty="0">
                <a:ln>
                  <a:noFill/>
                </a:ln>
                <a:solidFill>
                  <a:schemeClr val="tx1"/>
                </a:solidFill>
                <a:effectLst/>
                <a:latin typeface="Arial" panose="020B0604020202020204" pitchFamily="34" charset="0"/>
              </a:rPr>
              <a:t>: Niski zasób danych w przypadku rzadkich języków lub dziedzin specjalistycznych.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Obciążenia obliczeniowe</a:t>
            </a:r>
            <a:r>
              <a:rPr kumimoji="0" lang="pl-PL" altLang="pl-PL" sz="1800" b="0" i="0" u="none" strike="noStrike" cap="none" normalizeH="0" baseline="0" dirty="0">
                <a:ln>
                  <a:noFill/>
                </a:ln>
                <a:solidFill>
                  <a:schemeClr val="tx1"/>
                </a:solidFill>
                <a:effectLst/>
                <a:latin typeface="Arial" panose="020B0604020202020204" pitchFamily="34" charset="0"/>
              </a:rPr>
              <a:t>: Modele NLP, zwłaszcza te </a:t>
            </a:r>
            <a:r>
              <a:rPr kumimoji="0" lang="pl-PL" altLang="pl-PL" sz="1800" b="0" i="0" u="none" strike="noStrike" cap="none" normalizeH="0" baseline="0" dirty="0" err="1">
                <a:ln>
                  <a:noFill/>
                </a:ln>
                <a:solidFill>
                  <a:schemeClr val="tx1"/>
                </a:solidFill>
                <a:effectLst/>
                <a:latin typeface="Arial" panose="020B0604020202020204" pitchFamily="34" charset="0"/>
              </a:rPr>
              <a:t>pretrenowane</a:t>
            </a:r>
            <a:r>
              <a:rPr kumimoji="0" lang="pl-PL" altLang="pl-PL" sz="1800" b="0" i="0" u="none" strike="noStrike" cap="none" normalizeH="0" baseline="0" dirty="0">
                <a:ln>
                  <a:noFill/>
                </a:ln>
                <a:solidFill>
                  <a:schemeClr val="tx1"/>
                </a:solidFill>
                <a:effectLst/>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5"/>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206290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9"/>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299779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7" y="1290631"/>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4411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Przegląd najnowszych algorytmów AI:</a:t>
            </a:r>
          </a:p>
        </p:txBody>
      </p:sp>
      <p:sp>
        <p:nvSpPr>
          <p:cNvPr id="9" name="Symbol zastępczy tekstu 8"/>
          <p:cNvSpPr>
            <a:spLocks noGrp="1"/>
          </p:cNvSpPr>
          <p:nvPr>
            <p:ph type="body" sz="quarter" idx="34"/>
          </p:nvPr>
        </p:nvSpPr>
        <p:spPr>
          <a:xfrm>
            <a:off x="1581528" y="3095805"/>
            <a:ext cx="7105272" cy="279757"/>
          </a:xfrm>
        </p:spPr>
        <p:txBody>
          <a:bodyPr/>
          <a:lstStyle/>
          <a:p>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21321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1" y="1186757"/>
            <a:ext cx="5793155" cy="2585323"/>
          </a:xfrm>
          <a:prstGeom prst="rect">
            <a:avLst/>
          </a:prstGeom>
          <a:noFill/>
        </p:spPr>
        <p:txBody>
          <a:bodyPr wrap="square">
            <a:spAutoFit/>
          </a:bodyPr>
          <a:lstStyle/>
          <a:p>
            <a:pPr marL="214308" indent="-214308">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08" indent="-214308">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08" indent="-214308">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08" indent="-214308">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852296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70"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39454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150318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4099478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418457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17.01.2025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3996</TotalTime>
  <Words>10260</Words>
  <Application>Microsoft Office PowerPoint</Application>
  <PresentationFormat>Pokaz na ekranie (16:9)</PresentationFormat>
  <Paragraphs>744</Paragraphs>
  <Slides>168</Slides>
  <Notes>7</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168</vt:i4>
      </vt:variant>
    </vt:vector>
  </HeadingPairs>
  <TitlesOfParts>
    <vt:vector size="177" baseType="lpstr">
      <vt:lpstr>Aptos</vt:lpstr>
      <vt:lpstr>Arial</vt:lpstr>
      <vt:lpstr>Calibri</vt:lpstr>
      <vt:lpstr>Courier New</vt:lpstr>
      <vt:lpstr>Roboto</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ANI i AGI</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Świadmość a AI</vt:lpstr>
      <vt:lpstr>Co to jest maszynowe uczenie się ? (Machine Learning)</vt:lpstr>
      <vt:lpstr>Co to jest maszynowe uczenie się ? (Machine Learning)</vt:lpstr>
      <vt:lpstr>Uczenie maszyn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302</cp:revision>
  <dcterms:created xsi:type="dcterms:W3CDTF">2015-08-12T08:39:11Z</dcterms:created>
  <dcterms:modified xsi:type="dcterms:W3CDTF">2025-01-17T07:02:53Z</dcterms:modified>
</cp:coreProperties>
</file>